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media/image4.jp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9e470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9e4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093675baf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093675baf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c6f9e470d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c6f9e470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c6f9e470d_0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c6f9e470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c68b79e0cb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c68b79e0c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d093675baf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d093675baf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d093675baf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d093675baf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d093675baf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d093675baf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d093675baf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d093675baf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drive.google.com/file/d/16ekVuIX9bhDPlOFJYQ6pnkABYvED5YVW/view" TargetMode="Externa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drive.google.com/file/d/1ZNsNKLg_JkLVXwq7H7e5G8ZjIXDvfw9k/view" TargetMode="External"/><Relationship Id="rId4" Type="http://schemas.openxmlformats.org/officeDocument/2006/relationships/image" Target="../media/image4.jpg"/><Relationship Id="rId5" Type="http://schemas.openxmlformats.org/officeDocument/2006/relationships/hyperlink" Target="http://drive.google.com/file/d/1zI-_IPcx5fgTfla5JR1dRCVKyEchbdQD/view" TargetMode="External"/><Relationship Id="rId6"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PSYC 330 Final Prototype:</a:t>
            </a:r>
            <a:endParaRPr/>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Button-Pusher</a:t>
            </a:r>
            <a:endParaRPr/>
          </a:p>
        </p:txBody>
      </p:sp>
      <p:sp>
        <p:nvSpPr>
          <p:cNvPr id="87" name="Google Shape;87;p13"/>
          <p:cNvSpPr txBox="1"/>
          <p:nvPr/>
        </p:nvSpPr>
        <p:spPr>
          <a:xfrm>
            <a:off x="7313575" y="4597825"/>
            <a:ext cx="200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Jessica Barta</a:t>
            </a:r>
            <a:endParaRPr>
              <a:solidFill>
                <a:schemeClr val="lt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 </a:t>
            </a:r>
            <a:endParaRPr/>
          </a:p>
        </p:txBody>
      </p:sp>
      <p:pic>
        <p:nvPicPr>
          <p:cNvPr id="93" name="Google Shape;93;p14"/>
          <p:cNvPicPr preferRelativeResize="0"/>
          <p:nvPr/>
        </p:nvPicPr>
        <p:blipFill>
          <a:blip r:embed="rId3">
            <a:alphaModFix/>
          </a:blip>
          <a:stretch>
            <a:fillRect/>
          </a:stretch>
        </p:blipFill>
        <p:spPr>
          <a:xfrm>
            <a:off x="5407325" y="1017801"/>
            <a:ext cx="2952524" cy="3820913"/>
          </a:xfrm>
          <a:prstGeom prst="rect">
            <a:avLst/>
          </a:prstGeom>
          <a:noFill/>
          <a:ln>
            <a:noFill/>
          </a:ln>
        </p:spPr>
      </p:pic>
      <p:sp>
        <p:nvSpPr>
          <p:cNvPr id="94" name="Google Shape;94;p14"/>
          <p:cNvSpPr txBox="1"/>
          <p:nvPr/>
        </p:nvSpPr>
        <p:spPr>
          <a:xfrm>
            <a:off x="451825" y="1115975"/>
            <a:ext cx="4678500" cy="29862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Button used to dispense water is difficult to press</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Pressing the button with a pointer finger (per the diagram) causes pain</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Upgrading the bottle filler to a touchless model is not an option so an inexpensive solution is needed</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Product must be removable because water bottle filler is property of Carolina Housing</a:t>
            </a:r>
            <a:endParaRPr>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Prototype</a:t>
            </a:r>
            <a:endParaRPr/>
          </a:p>
        </p:txBody>
      </p:sp>
      <p:pic>
        <p:nvPicPr>
          <p:cNvPr id="100" name="Google Shape;100;p15"/>
          <p:cNvPicPr preferRelativeResize="0"/>
          <p:nvPr/>
        </p:nvPicPr>
        <p:blipFill>
          <a:blip r:embed="rId3">
            <a:alphaModFix/>
          </a:blip>
          <a:stretch>
            <a:fillRect/>
          </a:stretch>
        </p:blipFill>
        <p:spPr>
          <a:xfrm>
            <a:off x="3139150" y="955075"/>
            <a:ext cx="2865700" cy="382092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a:t>
            </a:r>
            <a:endParaRPr/>
          </a:p>
        </p:txBody>
      </p:sp>
      <p:sp>
        <p:nvSpPr>
          <p:cNvPr id="106" name="Google Shape;106;p16"/>
          <p:cNvSpPr txBox="1"/>
          <p:nvPr>
            <p:ph idx="4294967295" type="body"/>
          </p:nvPr>
        </p:nvSpPr>
        <p:spPr>
          <a:xfrm>
            <a:off x="3336150"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Challenge 2</a:t>
            </a:r>
            <a:endParaRPr>
              <a:solidFill>
                <a:schemeClr val="lt1"/>
              </a:solidFill>
            </a:endParaRPr>
          </a:p>
        </p:txBody>
      </p:sp>
      <p:sp>
        <p:nvSpPr>
          <p:cNvPr id="107" name="Google Shape;107;p16"/>
          <p:cNvSpPr txBox="1"/>
          <p:nvPr>
            <p:ph idx="4294967295" type="body"/>
          </p:nvPr>
        </p:nvSpPr>
        <p:spPr>
          <a:xfrm>
            <a:off x="6254233"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Challenge 3</a:t>
            </a:r>
            <a:endParaRPr>
              <a:solidFill>
                <a:schemeClr val="lt1"/>
              </a:solidFill>
            </a:endParaRPr>
          </a:p>
        </p:txBody>
      </p:sp>
      <p:sp>
        <p:nvSpPr>
          <p:cNvPr id="108" name="Google Shape;108;p16"/>
          <p:cNvSpPr txBox="1"/>
          <p:nvPr/>
        </p:nvSpPr>
        <p:spPr>
          <a:xfrm>
            <a:off x="554700" y="1150575"/>
            <a:ext cx="4377900" cy="38481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3 popsicle sticks from Makerspace kit painted Carolina blue and hot-glued together</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Attached to bottle filler with adhesive strip</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Layered popsicle sticks are strong enough to press button without breaking</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Sign on bar gives instructions for use</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b="1" lang="en">
                <a:latin typeface="Roboto"/>
                <a:ea typeface="Roboto"/>
                <a:cs typeface="Roboto"/>
                <a:sym typeface="Roboto"/>
              </a:rPr>
              <a:t>Bar works as a lever, reducing the force needed to press the button by increasing distance (pulling upwards).</a:t>
            </a:r>
            <a:endParaRPr b="1">
              <a:latin typeface="Roboto"/>
              <a:ea typeface="Roboto"/>
              <a:cs typeface="Roboto"/>
              <a:sym typeface="Roboto"/>
            </a:endParaRPr>
          </a:p>
        </p:txBody>
      </p:sp>
      <p:pic>
        <p:nvPicPr>
          <p:cNvPr id="109" name="Google Shape;109;p16"/>
          <p:cNvPicPr preferRelativeResize="0"/>
          <p:nvPr/>
        </p:nvPicPr>
        <p:blipFill>
          <a:blip r:embed="rId3">
            <a:alphaModFix/>
          </a:blip>
          <a:stretch>
            <a:fillRect/>
          </a:stretch>
        </p:blipFill>
        <p:spPr>
          <a:xfrm>
            <a:off x="4932600" y="2093425"/>
            <a:ext cx="3899300" cy="1584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Demonstration</a:t>
            </a:r>
            <a:endParaRPr/>
          </a:p>
        </p:txBody>
      </p:sp>
      <p:sp>
        <p:nvSpPr>
          <p:cNvPr id="115" name="Google Shape;115;p17"/>
          <p:cNvSpPr txBox="1"/>
          <p:nvPr>
            <p:ph idx="4294967295" type="body"/>
          </p:nvPr>
        </p:nvSpPr>
        <p:spPr>
          <a:xfrm>
            <a:off x="3336150"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Challenge 2</a:t>
            </a:r>
            <a:endParaRPr>
              <a:solidFill>
                <a:schemeClr val="lt1"/>
              </a:solidFill>
            </a:endParaRPr>
          </a:p>
        </p:txBody>
      </p:sp>
      <p:sp>
        <p:nvSpPr>
          <p:cNvPr id="116" name="Google Shape;116;p17"/>
          <p:cNvSpPr txBox="1"/>
          <p:nvPr>
            <p:ph idx="4294967295" type="body"/>
          </p:nvPr>
        </p:nvSpPr>
        <p:spPr>
          <a:xfrm>
            <a:off x="6254233"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Challenge 3</a:t>
            </a:r>
            <a:endParaRPr>
              <a:solidFill>
                <a:schemeClr val="lt1"/>
              </a:solidFill>
            </a:endParaRPr>
          </a:p>
        </p:txBody>
      </p:sp>
      <p:sp>
        <p:nvSpPr>
          <p:cNvPr id="117" name="Google Shape;117;p17"/>
          <p:cNvSpPr txBox="1"/>
          <p:nvPr/>
        </p:nvSpPr>
        <p:spPr>
          <a:xfrm>
            <a:off x="554700" y="1150575"/>
            <a:ext cx="437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18" name="Google Shape;118;p17"/>
          <p:cNvSpPr txBox="1"/>
          <p:nvPr/>
        </p:nvSpPr>
        <p:spPr>
          <a:xfrm>
            <a:off x="554700" y="1940700"/>
            <a:ext cx="2257200" cy="21240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a:latin typeface="Roboto"/>
                <a:ea typeface="Roboto"/>
                <a:cs typeface="Roboto"/>
                <a:sym typeface="Roboto"/>
              </a:rPr>
              <a:t>To work the button-pusher, grasp the </a:t>
            </a:r>
            <a:r>
              <a:rPr lang="en">
                <a:latin typeface="Roboto"/>
                <a:ea typeface="Roboto"/>
                <a:cs typeface="Roboto"/>
                <a:sym typeface="Roboto"/>
              </a:rPr>
              <a:t>popsicle</a:t>
            </a:r>
            <a:r>
              <a:rPr lang="en">
                <a:latin typeface="Roboto"/>
                <a:ea typeface="Roboto"/>
                <a:cs typeface="Roboto"/>
                <a:sym typeface="Roboto"/>
              </a:rPr>
              <a:t> sticks, place thumb on center, and pull outward.</a:t>
            </a:r>
            <a:endParaRPr>
              <a:latin typeface="Roboto"/>
              <a:ea typeface="Roboto"/>
              <a:cs typeface="Roboto"/>
              <a:sym typeface="Roboto"/>
            </a:endParaRPr>
          </a:p>
        </p:txBody>
      </p:sp>
      <p:pic>
        <p:nvPicPr>
          <p:cNvPr id="119" name="Google Shape;119;p17" title="IMG_0195.MOV">
            <a:hlinkClick r:id="rId3"/>
          </p:cNvPr>
          <p:cNvPicPr preferRelativeResize="0"/>
          <p:nvPr/>
        </p:nvPicPr>
        <p:blipFill>
          <a:blip r:embed="rId4">
            <a:alphaModFix/>
          </a:blip>
          <a:stretch>
            <a:fillRect/>
          </a:stretch>
        </p:blipFill>
        <p:spPr>
          <a:xfrm>
            <a:off x="3654425" y="1306701"/>
            <a:ext cx="4096966" cy="30727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000"/>
                                        <p:tgtEl>
                                          <p:spTgt spid="1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Better than before: Prototypes</a:t>
            </a:r>
            <a:endParaRPr/>
          </a:p>
        </p:txBody>
      </p:sp>
      <p:sp>
        <p:nvSpPr>
          <p:cNvPr id="125" name="Google Shape;125;p18"/>
          <p:cNvSpPr txBox="1"/>
          <p:nvPr/>
        </p:nvSpPr>
        <p:spPr>
          <a:xfrm>
            <a:off x="321775" y="1109925"/>
            <a:ext cx="8328300" cy="3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126" name="Google Shape;126;p18"/>
          <p:cNvPicPr preferRelativeResize="0"/>
          <p:nvPr/>
        </p:nvPicPr>
        <p:blipFill>
          <a:blip r:embed="rId3">
            <a:alphaModFix/>
          </a:blip>
          <a:stretch>
            <a:fillRect/>
          </a:stretch>
        </p:blipFill>
        <p:spPr>
          <a:xfrm>
            <a:off x="967100" y="1200475"/>
            <a:ext cx="2601325" cy="3366454"/>
          </a:xfrm>
          <a:prstGeom prst="rect">
            <a:avLst/>
          </a:prstGeom>
          <a:noFill/>
          <a:ln>
            <a:noFill/>
          </a:ln>
        </p:spPr>
      </p:pic>
      <p:pic>
        <p:nvPicPr>
          <p:cNvPr id="127" name="Google Shape;127;p18"/>
          <p:cNvPicPr preferRelativeResize="0"/>
          <p:nvPr/>
        </p:nvPicPr>
        <p:blipFill>
          <a:blip r:embed="rId4">
            <a:alphaModFix/>
          </a:blip>
          <a:stretch>
            <a:fillRect/>
          </a:stretch>
        </p:blipFill>
        <p:spPr>
          <a:xfrm>
            <a:off x="5225225" y="1109925"/>
            <a:ext cx="2557452" cy="3410002"/>
          </a:xfrm>
          <a:prstGeom prst="rect">
            <a:avLst/>
          </a:prstGeom>
          <a:noFill/>
          <a:ln>
            <a:noFill/>
          </a:ln>
        </p:spPr>
      </p:pic>
      <p:sp>
        <p:nvSpPr>
          <p:cNvPr id="128" name="Google Shape;128;p18"/>
          <p:cNvSpPr txBox="1"/>
          <p:nvPr/>
        </p:nvSpPr>
        <p:spPr>
          <a:xfrm>
            <a:off x="967100" y="4678125"/>
            <a:ext cx="239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Prototype 1</a:t>
            </a:r>
            <a:endParaRPr>
              <a:latin typeface="Roboto"/>
              <a:ea typeface="Roboto"/>
              <a:cs typeface="Roboto"/>
              <a:sym typeface="Roboto"/>
            </a:endParaRPr>
          </a:p>
        </p:txBody>
      </p:sp>
      <p:sp>
        <p:nvSpPr>
          <p:cNvPr id="129" name="Google Shape;129;p18"/>
          <p:cNvSpPr txBox="1"/>
          <p:nvPr/>
        </p:nvSpPr>
        <p:spPr>
          <a:xfrm>
            <a:off x="5225213" y="4678125"/>
            <a:ext cx="246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Final Prototype</a:t>
            </a:r>
            <a:endParaRPr>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Better than before: Design Feedback </a:t>
            </a:r>
            <a:endParaRPr/>
          </a:p>
        </p:txBody>
      </p:sp>
      <p:sp>
        <p:nvSpPr>
          <p:cNvPr id="135" name="Google Shape;135;p19"/>
          <p:cNvSpPr txBox="1"/>
          <p:nvPr/>
        </p:nvSpPr>
        <p:spPr>
          <a:xfrm>
            <a:off x="898175" y="1017800"/>
            <a:ext cx="3282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Feedback Summary from Prototype 1</a:t>
            </a:r>
            <a:endParaRPr b="1">
              <a:latin typeface="Roboto"/>
              <a:ea typeface="Roboto"/>
              <a:cs typeface="Roboto"/>
              <a:sym typeface="Roboto"/>
            </a:endParaRPr>
          </a:p>
        </p:txBody>
      </p:sp>
      <p:sp>
        <p:nvSpPr>
          <p:cNvPr id="136" name="Google Shape;136;p19"/>
          <p:cNvSpPr txBox="1"/>
          <p:nvPr/>
        </p:nvSpPr>
        <p:spPr>
          <a:xfrm>
            <a:off x="5925625" y="1017800"/>
            <a:ext cx="189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Roboto"/>
                <a:ea typeface="Roboto"/>
                <a:cs typeface="Roboto"/>
                <a:sym typeface="Roboto"/>
              </a:rPr>
              <a:t>Prototype 2 Features </a:t>
            </a:r>
            <a:endParaRPr b="1">
              <a:latin typeface="Roboto"/>
              <a:ea typeface="Roboto"/>
              <a:cs typeface="Roboto"/>
              <a:sym typeface="Roboto"/>
            </a:endParaRPr>
          </a:p>
        </p:txBody>
      </p:sp>
      <p:sp>
        <p:nvSpPr>
          <p:cNvPr id="137" name="Google Shape;137;p19"/>
          <p:cNvSpPr txBox="1"/>
          <p:nvPr/>
        </p:nvSpPr>
        <p:spPr>
          <a:xfrm>
            <a:off x="579900" y="1418000"/>
            <a:ext cx="388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38" name="Google Shape;138;p19"/>
          <p:cNvSpPr txBox="1"/>
          <p:nvPr/>
        </p:nvSpPr>
        <p:spPr>
          <a:xfrm>
            <a:off x="317000" y="1399100"/>
            <a:ext cx="4044600" cy="34170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Increase color coverage</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Use Carolina blue to match t</a:t>
            </a:r>
            <a:r>
              <a:rPr lang="en">
                <a:latin typeface="Roboto"/>
                <a:ea typeface="Roboto"/>
                <a:cs typeface="Roboto"/>
                <a:sym typeface="Roboto"/>
              </a:rPr>
              <a:t>arget market, students at UNC</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For simplicity, get rid of blue pipe cleaner</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Glue sticks together to make a single bar</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Put instructions for use on the bar to eliminate need for a sign</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Make written instructions larger</a:t>
            </a:r>
            <a:endParaRPr>
              <a:latin typeface="Roboto"/>
              <a:ea typeface="Roboto"/>
              <a:cs typeface="Roboto"/>
              <a:sym typeface="Roboto"/>
            </a:endParaRPr>
          </a:p>
        </p:txBody>
      </p:sp>
      <p:sp>
        <p:nvSpPr>
          <p:cNvPr id="139" name="Google Shape;139;p19"/>
          <p:cNvSpPr txBox="1"/>
          <p:nvPr/>
        </p:nvSpPr>
        <p:spPr>
          <a:xfrm>
            <a:off x="5440275" y="1459775"/>
            <a:ext cx="3127800" cy="1693200"/>
          </a:xfrm>
          <a:prstGeom prst="rect">
            <a:avLst/>
          </a:prstGeom>
          <a:noFill/>
          <a:ln>
            <a:noFill/>
          </a:ln>
        </p:spPr>
        <p:txBody>
          <a:bodyPr anchorCtr="0" anchor="t" bIns="91425" lIns="91425" spcFirstLastPara="1" rIns="91425" wrap="square" tIns="91425">
            <a:spAutoFit/>
          </a:bodyPr>
          <a:lstStyle/>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Paint sticks Carolina blue</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Hot-glue sticks together</a:t>
            </a:r>
            <a:endParaRPr>
              <a:latin typeface="Roboto"/>
              <a:ea typeface="Roboto"/>
              <a:cs typeface="Roboto"/>
              <a:sym typeface="Roboto"/>
            </a:endParaRPr>
          </a:p>
          <a:p>
            <a:pPr indent="-317500" lvl="0" marL="457200" rtl="0" algn="l">
              <a:lnSpc>
                <a:spcPct val="200000"/>
              </a:lnSpc>
              <a:spcBef>
                <a:spcPts val="0"/>
              </a:spcBef>
              <a:spcAft>
                <a:spcPts val="0"/>
              </a:spcAft>
              <a:buSzPts val="1400"/>
              <a:buFont typeface="Roboto"/>
              <a:buChar char="●"/>
            </a:pPr>
            <a:r>
              <a:rPr lang="en">
                <a:latin typeface="Roboto"/>
                <a:ea typeface="Roboto"/>
                <a:cs typeface="Roboto"/>
                <a:sym typeface="Roboto"/>
              </a:rPr>
              <a:t>Attach printed sign to bar, not bottle filler</a:t>
            </a:r>
            <a:endParaRPr>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Better than Before: Function</a:t>
            </a:r>
            <a:endParaRPr/>
          </a:p>
        </p:txBody>
      </p:sp>
      <p:sp>
        <p:nvSpPr>
          <p:cNvPr id="145" name="Google Shape;145;p20"/>
          <p:cNvSpPr txBox="1"/>
          <p:nvPr/>
        </p:nvSpPr>
        <p:spPr>
          <a:xfrm>
            <a:off x="478775" y="1048575"/>
            <a:ext cx="8129700" cy="24936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1500">
                <a:latin typeface="Roboto"/>
                <a:ea typeface="Roboto"/>
                <a:cs typeface="Roboto"/>
                <a:sym typeface="Roboto"/>
              </a:rPr>
              <a:t>Prototype 1 adhesive: command strip</a:t>
            </a:r>
            <a:endParaRPr sz="1500">
              <a:latin typeface="Roboto"/>
              <a:ea typeface="Roboto"/>
              <a:cs typeface="Roboto"/>
              <a:sym typeface="Roboto"/>
            </a:endParaRPr>
          </a:p>
          <a:p>
            <a:pPr indent="0" lvl="0" marL="0" rtl="0" algn="l">
              <a:lnSpc>
                <a:spcPct val="200000"/>
              </a:lnSpc>
              <a:spcBef>
                <a:spcPts val="0"/>
              </a:spcBef>
              <a:spcAft>
                <a:spcPts val="0"/>
              </a:spcAft>
              <a:buNone/>
            </a:pPr>
            <a:r>
              <a:rPr lang="en" sz="1500">
                <a:latin typeface="Roboto"/>
                <a:ea typeface="Roboto"/>
                <a:cs typeface="Roboto"/>
                <a:sym typeface="Roboto"/>
              </a:rPr>
              <a:t>Final Prototype adhesive: semi-permanent adhesive</a:t>
            </a:r>
            <a:endParaRPr sz="1500">
              <a:latin typeface="Roboto"/>
              <a:ea typeface="Roboto"/>
              <a:cs typeface="Roboto"/>
              <a:sym typeface="Roboto"/>
            </a:endParaRPr>
          </a:p>
          <a:p>
            <a:pPr indent="0" lvl="0" marL="0" rtl="0" algn="l">
              <a:spcBef>
                <a:spcPts val="0"/>
              </a:spcBef>
              <a:spcAft>
                <a:spcPts val="0"/>
              </a:spcAft>
              <a:buNone/>
            </a:pPr>
            <a:r>
              <a:t/>
            </a:r>
            <a:endParaRPr sz="1500">
              <a:latin typeface="Roboto"/>
              <a:ea typeface="Roboto"/>
              <a:cs typeface="Roboto"/>
              <a:sym typeface="Roboto"/>
            </a:endParaRPr>
          </a:p>
          <a:p>
            <a:pPr indent="0" lvl="0" marL="0" rtl="0" algn="l">
              <a:lnSpc>
                <a:spcPct val="200000"/>
              </a:lnSpc>
              <a:spcBef>
                <a:spcPts val="0"/>
              </a:spcBef>
              <a:spcAft>
                <a:spcPts val="0"/>
              </a:spcAft>
              <a:buNone/>
            </a:pPr>
            <a:r>
              <a:rPr lang="en" sz="1500">
                <a:latin typeface="Roboto"/>
                <a:ea typeface="Roboto"/>
                <a:cs typeface="Roboto"/>
                <a:sym typeface="Roboto"/>
              </a:rPr>
              <a:t>In the prototype 1 video, viewers can hear the command strip crackling and nearly coming apart. This occurs right before the second trial. In the final prototype video, the adhesive is so strong that it rattles the front of the bottle filler!</a:t>
            </a:r>
            <a:endParaRPr sz="1500">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21" title="IMG_0152.mp4">
            <a:hlinkClick r:id="rId3"/>
          </p:cNvPr>
          <p:cNvPicPr preferRelativeResize="0"/>
          <p:nvPr/>
        </p:nvPicPr>
        <p:blipFill>
          <a:blip r:embed="rId4">
            <a:alphaModFix/>
          </a:blip>
          <a:stretch>
            <a:fillRect/>
          </a:stretch>
        </p:blipFill>
        <p:spPr>
          <a:xfrm>
            <a:off x="752700" y="319550"/>
            <a:ext cx="2388849" cy="4246848"/>
          </a:xfrm>
          <a:prstGeom prst="rect">
            <a:avLst/>
          </a:prstGeom>
          <a:noFill/>
          <a:ln>
            <a:noFill/>
          </a:ln>
        </p:spPr>
      </p:pic>
      <p:pic>
        <p:nvPicPr>
          <p:cNvPr id="151" name="Google Shape;151;p21" title="IMG_0198.MOV">
            <a:hlinkClick r:id="rId5"/>
          </p:cNvPr>
          <p:cNvPicPr preferRelativeResize="0"/>
          <p:nvPr/>
        </p:nvPicPr>
        <p:blipFill>
          <a:blip r:embed="rId6">
            <a:alphaModFix/>
          </a:blip>
          <a:stretch>
            <a:fillRect/>
          </a:stretch>
        </p:blipFill>
        <p:spPr>
          <a:xfrm>
            <a:off x="5697844" y="319550"/>
            <a:ext cx="2485008" cy="4246849"/>
          </a:xfrm>
          <a:prstGeom prst="rect">
            <a:avLst/>
          </a:prstGeom>
          <a:noFill/>
          <a:ln>
            <a:noFill/>
          </a:ln>
        </p:spPr>
      </p:pic>
      <p:sp>
        <p:nvSpPr>
          <p:cNvPr id="152" name="Google Shape;152;p21"/>
          <p:cNvSpPr txBox="1"/>
          <p:nvPr/>
        </p:nvSpPr>
        <p:spPr>
          <a:xfrm>
            <a:off x="793150" y="4679375"/>
            <a:ext cx="264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Prototype 1</a:t>
            </a:r>
            <a:endParaRPr>
              <a:latin typeface="Roboto"/>
              <a:ea typeface="Roboto"/>
              <a:cs typeface="Roboto"/>
              <a:sym typeface="Roboto"/>
            </a:endParaRPr>
          </a:p>
        </p:txBody>
      </p:sp>
      <p:sp>
        <p:nvSpPr>
          <p:cNvPr id="153" name="Google Shape;153;p21"/>
          <p:cNvSpPr txBox="1"/>
          <p:nvPr/>
        </p:nvSpPr>
        <p:spPr>
          <a:xfrm>
            <a:off x="5697838" y="4632200"/>
            <a:ext cx="264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Final </a:t>
            </a:r>
            <a:r>
              <a:rPr lang="en">
                <a:latin typeface="Roboto"/>
                <a:ea typeface="Roboto"/>
                <a:cs typeface="Roboto"/>
                <a:sym typeface="Roboto"/>
              </a:rPr>
              <a:t>Prototype </a:t>
            </a:r>
            <a:endParaRPr>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
                                        </p:tgtEl>
                                        <p:attrNameLst>
                                          <p:attrName>style.visibility</p:attrName>
                                        </p:attrNameLst>
                                      </p:cBhvr>
                                      <p:to>
                                        <p:strVal val="visible"/>
                                      </p:to>
                                    </p:set>
                                    <p:animEffect filter="fade" transition="in">
                                      <p:cBhvr>
                                        <p:cTn dur="1000"/>
                                        <p:tgtEl>
                                          <p:spTgt spid="1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